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3" r:id="rId2"/>
    <p:sldId id="309" r:id="rId3"/>
    <p:sldId id="272" r:id="rId4"/>
    <p:sldId id="308" r:id="rId5"/>
    <p:sldId id="285" r:id="rId6"/>
    <p:sldId id="312" r:id="rId7"/>
    <p:sldId id="311" r:id="rId8"/>
    <p:sldId id="307" r:id="rId9"/>
    <p:sldId id="310" r:id="rId10"/>
    <p:sldId id="275" r:id="rId11"/>
    <p:sldId id="293" r:id="rId12"/>
    <p:sldId id="291" r:id="rId13"/>
    <p:sldId id="305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B86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[สรุปคัดกรองพระสงค์220362.xlsx]รวม!$G$58</c:f>
              <c:strCache>
                <c:ptCount val="1"/>
                <c:pt idx="0">
                  <c:v>ปกติ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[สรุปคัดกรองพระสงค์220362.xlsx]รวม!$F$59:$F$67</c:f>
              <c:strCache>
                <c:ptCount val="9"/>
                <c:pt idx="0">
                  <c:v>อุดรธานี</c:v>
                </c:pt>
                <c:pt idx="1">
                  <c:v>หนองคาย</c:v>
                </c:pt>
                <c:pt idx="2">
                  <c:v>สกลนคร</c:v>
                </c:pt>
                <c:pt idx="3">
                  <c:v>เลย</c:v>
                </c:pt>
                <c:pt idx="4">
                  <c:v>บึงกาฬ</c:v>
                </c:pt>
                <c:pt idx="5">
                  <c:v>นครพนม</c:v>
                </c:pt>
                <c:pt idx="6">
                  <c:v>หนองบัวลำภู</c:v>
                </c:pt>
                <c:pt idx="8">
                  <c:v>เขต 8</c:v>
                </c:pt>
              </c:strCache>
            </c:strRef>
          </c:cat>
          <c:val>
            <c:numRef>
              <c:f>[สรุปคัดกรองพระสงค์220362.xlsx]รวม!$G$59:$G$67</c:f>
              <c:numCache>
                <c:formatCode>General</c:formatCode>
                <c:ptCount val="9"/>
                <c:pt idx="0">
                  <c:v>80.33</c:v>
                </c:pt>
                <c:pt idx="1">
                  <c:v>80.48</c:v>
                </c:pt>
                <c:pt idx="2">
                  <c:v>58.45</c:v>
                </c:pt>
                <c:pt idx="3">
                  <c:v>59</c:v>
                </c:pt>
                <c:pt idx="4">
                  <c:v>31.65</c:v>
                </c:pt>
                <c:pt idx="5">
                  <c:v>72.849999999999994</c:v>
                </c:pt>
                <c:pt idx="6">
                  <c:v>67.209999999999994</c:v>
                </c:pt>
                <c:pt idx="8">
                  <c:v>71.05</c:v>
                </c:pt>
              </c:numCache>
            </c:numRef>
          </c:val>
        </c:ser>
        <c:ser>
          <c:idx val="1"/>
          <c:order val="1"/>
          <c:tx>
            <c:strRef>
              <c:f>[สรุปคัดกรองพระสงค์220362.xlsx]รวม!$H$58</c:f>
              <c:strCache>
                <c:ptCount val="1"/>
                <c:pt idx="0">
                  <c:v>เสี่ยง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222222222222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3333333333333333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[สรุปคัดกรองพระสงค์220362.xlsx]รวม!$F$59:$F$67</c:f>
              <c:strCache>
                <c:ptCount val="9"/>
                <c:pt idx="0">
                  <c:v>อุดรธานี</c:v>
                </c:pt>
                <c:pt idx="1">
                  <c:v>หนองคาย</c:v>
                </c:pt>
                <c:pt idx="2">
                  <c:v>สกลนคร</c:v>
                </c:pt>
                <c:pt idx="3">
                  <c:v>เลย</c:v>
                </c:pt>
                <c:pt idx="4">
                  <c:v>บึงกาฬ</c:v>
                </c:pt>
                <c:pt idx="5">
                  <c:v>นครพนม</c:v>
                </c:pt>
                <c:pt idx="6">
                  <c:v>หนองบัวลำภู</c:v>
                </c:pt>
                <c:pt idx="8">
                  <c:v>เขต 8</c:v>
                </c:pt>
              </c:strCache>
            </c:strRef>
          </c:cat>
          <c:val>
            <c:numRef>
              <c:f>[สรุปคัดกรองพระสงค์220362.xlsx]รวม!$H$59:$H$67</c:f>
              <c:numCache>
                <c:formatCode>General</c:formatCode>
                <c:ptCount val="9"/>
                <c:pt idx="0">
                  <c:v>12.49</c:v>
                </c:pt>
                <c:pt idx="1">
                  <c:v>11.19</c:v>
                </c:pt>
                <c:pt idx="2">
                  <c:v>26.19</c:v>
                </c:pt>
                <c:pt idx="3">
                  <c:v>31.6</c:v>
                </c:pt>
                <c:pt idx="4">
                  <c:v>64.599999999999994</c:v>
                </c:pt>
                <c:pt idx="5">
                  <c:v>19.41</c:v>
                </c:pt>
                <c:pt idx="6">
                  <c:v>23.29</c:v>
                </c:pt>
                <c:pt idx="8">
                  <c:v>19.73</c:v>
                </c:pt>
              </c:numCache>
            </c:numRef>
          </c:val>
        </c:ser>
        <c:ser>
          <c:idx val="2"/>
          <c:order val="2"/>
          <c:tx>
            <c:strRef>
              <c:f>[สรุปคัดกรองพระสงค์220362.xlsx]รวม!$I$58</c:f>
              <c:strCache>
                <c:ptCount val="1"/>
                <c:pt idx="0">
                  <c:v>ป่วย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17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2222222222222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777777777776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7776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[สรุปคัดกรองพระสงค์220362.xlsx]รวม!$F$59:$F$67</c:f>
              <c:strCache>
                <c:ptCount val="9"/>
                <c:pt idx="0">
                  <c:v>อุดรธานี</c:v>
                </c:pt>
                <c:pt idx="1">
                  <c:v>หนองคาย</c:v>
                </c:pt>
                <c:pt idx="2">
                  <c:v>สกลนคร</c:v>
                </c:pt>
                <c:pt idx="3">
                  <c:v>เลย</c:v>
                </c:pt>
                <c:pt idx="4">
                  <c:v>บึงกาฬ</c:v>
                </c:pt>
                <c:pt idx="5">
                  <c:v>นครพนม</c:v>
                </c:pt>
                <c:pt idx="6">
                  <c:v>หนองบัวลำภู</c:v>
                </c:pt>
                <c:pt idx="8">
                  <c:v>เขต 8</c:v>
                </c:pt>
              </c:strCache>
            </c:strRef>
          </c:cat>
          <c:val>
            <c:numRef>
              <c:f>[สรุปคัดกรองพระสงค์220362.xlsx]รวม!$I$59:$I$67</c:f>
              <c:numCache>
                <c:formatCode>General</c:formatCode>
                <c:ptCount val="9"/>
                <c:pt idx="0">
                  <c:v>7.18</c:v>
                </c:pt>
                <c:pt idx="1">
                  <c:v>8.33</c:v>
                </c:pt>
                <c:pt idx="2">
                  <c:v>15.36</c:v>
                </c:pt>
                <c:pt idx="3">
                  <c:v>9.4</c:v>
                </c:pt>
                <c:pt idx="4">
                  <c:v>3.75</c:v>
                </c:pt>
                <c:pt idx="5">
                  <c:v>7.74</c:v>
                </c:pt>
                <c:pt idx="6">
                  <c:v>9.5</c:v>
                </c:pt>
                <c:pt idx="8">
                  <c:v>9.2200000000000006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83808"/>
        <c:axId val="33785344"/>
      </c:barChart>
      <c:catAx>
        <c:axId val="3378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3785344"/>
        <c:crosses val="autoZero"/>
        <c:auto val="1"/>
        <c:lblAlgn val="ctr"/>
        <c:lblOffset val="100"/>
        <c:noMultiLvlLbl val="0"/>
      </c:catAx>
      <c:valAx>
        <c:axId val="33785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3783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>
                <a:latin typeface="TH SarabunPSK" pitchFamily="34" charset="-34"/>
                <a:cs typeface="TH SarabunPSK" pitchFamily="34" charset="-34"/>
              </a:rPr>
              <a:t>พระคิลานุปัฏฐากที่ผ่านการอบรม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'[แผนภูมิ ใน Microsoft PowerPoint]Sheet1'!$C$4</c:f>
              <c:strCache>
                <c:ptCount val="1"/>
                <c:pt idx="0">
                  <c:v>พระคิลาฯ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'[แผนภูมิ ใน Microsoft PowerPoint]Sheet1'!$B$5:$B$12</c:f>
              <c:strCache>
                <c:ptCount val="8"/>
                <c:pt idx="0">
                  <c:v>อุดรธานี</c:v>
                </c:pt>
                <c:pt idx="1">
                  <c:v>หนองคาย</c:v>
                </c:pt>
                <c:pt idx="2">
                  <c:v>บึงกาฬ</c:v>
                </c:pt>
                <c:pt idx="3">
                  <c:v>เลย</c:v>
                </c:pt>
                <c:pt idx="4">
                  <c:v>สกลนคร</c:v>
                </c:pt>
                <c:pt idx="5">
                  <c:v>หนองบัวลำภู</c:v>
                </c:pt>
                <c:pt idx="6">
                  <c:v>นครพนม</c:v>
                </c:pt>
                <c:pt idx="7">
                  <c:v>เขต 8</c:v>
                </c:pt>
              </c:strCache>
            </c:strRef>
          </c:cat>
          <c:val>
            <c:numRef>
              <c:f>'[แผนภูมิ ใน Microsoft PowerPoint]Sheet1'!$C$5:$C$12</c:f>
              <c:numCache>
                <c:formatCode>General</c:formatCode>
                <c:ptCount val="8"/>
                <c:pt idx="0">
                  <c:v>25</c:v>
                </c:pt>
                <c:pt idx="1">
                  <c:v>103</c:v>
                </c:pt>
                <c:pt idx="2">
                  <c:v>12</c:v>
                </c:pt>
                <c:pt idx="3">
                  <c:v>19</c:v>
                </c:pt>
                <c:pt idx="4">
                  <c:v>23</c:v>
                </c:pt>
                <c:pt idx="5">
                  <c:v>10</c:v>
                </c:pt>
                <c:pt idx="6">
                  <c:v>17</c:v>
                </c:pt>
                <c:pt idx="7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80352"/>
        <c:axId val="32581888"/>
      </c:barChart>
      <c:catAx>
        <c:axId val="3258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2581888"/>
        <c:crosses val="autoZero"/>
        <c:auto val="1"/>
        <c:lblAlgn val="ctr"/>
        <c:lblOffset val="100"/>
        <c:noMultiLvlLbl val="0"/>
      </c:catAx>
      <c:valAx>
        <c:axId val="3258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2580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>
                <a:latin typeface="TH SarabunPSK" pitchFamily="34" charset="-34"/>
                <a:cs typeface="TH SarabunPSK" pitchFamily="34" charset="-34"/>
              </a:rPr>
              <a:t>ถวายความรู้ พระ-สามเณร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'[แผนภูมิ ใน Microsoft PowerPoint]Sheet1'!$C$16</c:f>
              <c:strCache>
                <c:ptCount val="1"/>
                <c:pt idx="0">
                  <c:v>ถวายความรู้พระ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4"/>
              <c:layout>
                <c:manualLayout>
                  <c:x val="5.0925337632079971E-17"/>
                  <c:y val="-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'[แผนภูมิ ใน Microsoft PowerPoint]Sheet1'!$B$17:$B$24</c:f>
              <c:strCache>
                <c:ptCount val="8"/>
                <c:pt idx="0">
                  <c:v>อุดรธานี</c:v>
                </c:pt>
                <c:pt idx="1">
                  <c:v>หนองคาย</c:v>
                </c:pt>
                <c:pt idx="2">
                  <c:v>บึงกาฬ</c:v>
                </c:pt>
                <c:pt idx="3">
                  <c:v>เลย</c:v>
                </c:pt>
                <c:pt idx="4">
                  <c:v>สกลนคร</c:v>
                </c:pt>
                <c:pt idx="5">
                  <c:v>หนองบัวลำภู</c:v>
                </c:pt>
                <c:pt idx="6">
                  <c:v>นครพนม</c:v>
                </c:pt>
                <c:pt idx="7">
                  <c:v>เขต 8</c:v>
                </c:pt>
              </c:strCache>
            </c:strRef>
          </c:cat>
          <c:val>
            <c:numRef>
              <c:f>'[แผนภูมิ ใน Microsoft PowerPoint]Sheet1'!$C$17:$C$24</c:f>
              <c:numCache>
                <c:formatCode>General</c:formatCode>
                <c:ptCount val="8"/>
                <c:pt idx="0">
                  <c:v>6542</c:v>
                </c:pt>
                <c:pt idx="1">
                  <c:v>3575</c:v>
                </c:pt>
                <c:pt idx="2">
                  <c:v>534</c:v>
                </c:pt>
                <c:pt idx="3">
                  <c:v>1904</c:v>
                </c:pt>
                <c:pt idx="4">
                  <c:v>4123</c:v>
                </c:pt>
                <c:pt idx="5">
                  <c:v>1464</c:v>
                </c:pt>
                <c:pt idx="6">
                  <c:v>2983</c:v>
                </c:pt>
                <c:pt idx="7">
                  <c:v>21125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75200"/>
        <c:axId val="39294080"/>
      </c:barChart>
      <c:catAx>
        <c:axId val="3907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9294080"/>
        <c:crosses val="autoZero"/>
        <c:auto val="1"/>
        <c:lblAlgn val="ctr"/>
        <c:lblOffset val="100"/>
        <c:noMultiLvlLbl val="0"/>
      </c:catAx>
      <c:valAx>
        <c:axId val="39294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9075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BFDD2-AF5C-476F-9864-28DA49DB07B5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5370-9918-4736-9E99-13F3E4EAC8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76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0D6A-00E4-404B-B544-DEA83C333D62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F560E-D55B-4DA8-85DF-81746E4441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118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AB470-8A2C-464B-9BDB-C4DE4188B6C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992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6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4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5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2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4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C130-1A1E-4F70-AB26-D9DC347F2E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7B4B-7153-4B21-BAA6-B56E5CDC94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.png"/><Relationship Id="rId7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0" y="36825"/>
            <a:ext cx="9144000" cy="150162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1513"/>
            <a:ext cx="9144000" cy="239282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12245" r="13483" b="14286"/>
          <a:stretch/>
        </p:blipFill>
        <p:spPr>
          <a:xfrm>
            <a:off x="-108520" y="787635"/>
            <a:ext cx="2448272" cy="200313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4686" y="2136793"/>
            <a:ext cx="835944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ผลการดำเนินงานรอบ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เดือน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โครงการสร้างเสริมสุขภาพพระสงฆ์และสามเณร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ประจำปี ๒๕๖๒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19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0" y="-11910"/>
            <a:ext cx="9144000" cy="150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7380" y="7519"/>
            <a:ext cx="7543092" cy="796823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เวทีขับเคลื่อน/แถลงข่าว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12245" r="13483" b="14286"/>
          <a:stretch/>
        </p:blipFill>
        <p:spPr>
          <a:xfrm>
            <a:off x="179512" y="49967"/>
            <a:ext cx="2195736" cy="17965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" y="5645150"/>
            <a:ext cx="9182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SSJ\Documents\S__52346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768101"/>
            <a:ext cx="2699792" cy="20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J\Documents\S__52346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5618"/>
            <a:ext cx="2699791" cy="20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SJ\Downloads\66213101_2319494761639427_7428102413233422336_n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160324" cy="2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SJ\Downloads\66186314_2319494468306123_1783703762024529920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753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SJ\Downloads\66592044_2319494864972750_6306714579988643840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" y="4723526"/>
            <a:ext cx="2898544" cy="21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1340768"/>
            <a:ext cx="8352928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ติดกิจนิมนต์ , ไปธุดงค์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งบประมาณในการอบรมขยายเครือข่ายพระ </a:t>
            </a:r>
            <a:r>
              <a:rPr lang="th-TH" sz="48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อสว</a:t>
            </a: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.ให้ครอบคลุมทุกวัด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h-TH" alt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ส่วนกลางขาดการบูร</a:t>
            </a:r>
            <a:r>
              <a:rPr lang="th-TH" altLang="th-TH" sz="48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alt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การของการ</a:t>
            </a:r>
            <a:r>
              <a:rPr lang="th-TH" altLang="th-TH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รายงาน </a:t>
            </a:r>
            <a:r>
              <a:rPr lang="th-TH" alt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(แยก</a:t>
            </a:r>
            <a:r>
              <a:rPr lang="th-TH" altLang="th-TH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ส่วน ระหว่าง </a:t>
            </a:r>
            <a:r>
              <a:rPr lang="th-TH" alt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กองตรวจฯ/ </a:t>
            </a:r>
            <a:r>
              <a:rPr lang="th-TH" altLang="th-TH" sz="48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สปสช</a:t>
            </a:r>
            <a:r>
              <a:rPr lang="th-TH" alt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48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800" b="1" dirty="0" smtClean="0">
                <a:solidFill>
                  <a:srgbClr val="FB8605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endParaRPr lang="th-TH" sz="1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0" y="0"/>
            <a:ext cx="9144000" cy="15016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" y="5645150"/>
            <a:ext cx="9182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636929" y="88029"/>
            <a:ext cx="7886700" cy="662782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ปัญหาและอุปสรรค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2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8279" y="0"/>
            <a:ext cx="9144000" cy="150162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6929" y="88029"/>
            <a:ext cx="7886700" cy="66278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Best practice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903" y="1486554"/>
            <a:ext cx="451935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โครงการผู้ว่าพาทำบุญ</a:t>
            </a: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" y="5645150"/>
            <a:ext cx="9182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SJ\Downloads\56927180_2084637608300138_871116095016769945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191009" cy="17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J\Downloads\56913251_2084637691633463_470936552763241267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" y="2091813"/>
            <a:ext cx="3191009" cy="17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92080" y="1486552"/>
            <a:ext cx="3688273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ชมรมจริยธรรม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C:\Users\SSJ\Downloads\693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29" y="2091813"/>
            <a:ext cx="2996007" cy="17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SJ\Downloads\398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61" y="4077072"/>
            <a:ext cx="2998575" cy="17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SJ\Downloads\kickoffmonk_๑๙๐๔๒๕_0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4" y="2091813"/>
            <a:ext cx="2397628" cy="37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3528" y="6275771"/>
            <a:ext cx="4519356" cy="66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กองทุนพระสงฆ์</a:t>
            </a: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60997" y="5959659"/>
            <a:ext cx="451935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GREEN  CHANEL</a:t>
            </a:r>
            <a:endParaRPr lang="th-TH" sz="3200" b="1" dirty="0" smtClean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ช่องทางด่วนพิเศษ   </a:t>
            </a:r>
            <a:endParaRPr lang="th-TH" sz="3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94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0" y="6872"/>
            <a:ext cx="9144000" cy="2441637"/>
          </a:xfrm>
          <a:prstGeom prst="rect">
            <a:avLst/>
          </a:prstGeom>
        </p:spPr>
      </p:pic>
      <p:pic>
        <p:nvPicPr>
          <p:cNvPr id="7" name="Picture 4" descr="à¹à¸à¸ à¸²à¸à¸­à¸²à¸à¸à¸°à¸¡à¸µ à¸«à¸à¸¶à¹à¸à¸à¸à¸à¸¶à¹à¸à¹à¸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1" y="4247869"/>
            <a:ext cx="2331857" cy="162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86" y="4351333"/>
            <a:ext cx="2331857" cy="160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46" y="1931882"/>
            <a:ext cx="2331857" cy="178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8510" y="0"/>
            <a:ext cx="7886700" cy="143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19" tIns="51409" rIns="102819" bIns="514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1028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8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8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8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8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ขอบคุณค่ะ</a:t>
            </a:r>
            <a:endParaRPr lang="th-TH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101"/>
            <a:ext cx="9182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รูปภาพ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1882"/>
            <a:ext cx="2447427" cy="1593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SJ\Downloads\66383696_2319496204972616_518701479344524492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45" y="2448509"/>
            <a:ext cx="3905905" cy="292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5626" y="6757"/>
            <a:ext cx="2992879" cy="7345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กรอบแนวคิด</a:t>
            </a:r>
            <a:endParaRPr lang="th-TH" sz="4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9271" y="1281654"/>
            <a:ext cx="2441054" cy="1544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1.คัดกรองสุขภาพพระภิกษุ/สามเณรอายุ 15 ปี ขึ้นไปที่มี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เลข 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ปชช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13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หลัก/วัด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65932" y="863388"/>
            <a:ext cx="2169827" cy="1217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</a:rPr>
              <a:t>1.1คัดกรอง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สุขภาพตามแบบฟอร์มที่กำหนด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5626" y="2241548"/>
            <a:ext cx="2292438" cy="6295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</a:rPr>
              <a:t>1.2 ตรวจยืนยัน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49415" y="845685"/>
            <a:ext cx="1281659" cy="929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กลุ่มปกติ</a:t>
            </a:r>
            <a:endParaRPr lang="th-TH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636447" y="1914857"/>
            <a:ext cx="1281660" cy="1056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กลุ่มเสี่ยง</a:t>
            </a:r>
            <a:endParaRPr lang="th-TH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666283" y="3140436"/>
            <a:ext cx="1281659" cy="9293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กลุ่มป่วย</a:t>
            </a:r>
            <a:endParaRPr lang="th-TH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287097" y="524657"/>
            <a:ext cx="1684517" cy="12866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dirty="0" smtClean="0">
                <a:solidFill>
                  <a:schemeClr val="tx1"/>
                </a:solidFill>
              </a:rPr>
              <a:t>*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ถวายความรู้ในการดูแลสุขภาพและป้องกันโรคเรื้อรังต่างๆ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239313" y="1953716"/>
            <a:ext cx="1735111" cy="10942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*ถวายความรู้/เข้ารับการปรับเปลี่ยนพฤติกรรม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260860" y="3282846"/>
            <a:ext cx="1708877" cy="9293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*ส่งต่อเพื่อรับการรักษาตามระบบ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55626" y="2857154"/>
            <a:ext cx="2292438" cy="1378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ตรวจวัดความดันโลหิตสูง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ประเมิน </a:t>
            </a:r>
            <a:r>
              <a:rPr lang="en-US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CVD risk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</a:t>
            </a:r>
            <a:r>
              <a:rPr lang="th-TH" sz="2800" dirty="0" err="1">
                <a:solidFill>
                  <a:schemeClr val="tx1"/>
                </a:solidFill>
              </a:rPr>
              <a:t>โคเลสเตอรอล</a:t>
            </a:r>
            <a:endParaRPr lang="th-TH" sz="2800" dirty="0">
              <a:solidFill>
                <a:schemeClr val="tx1"/>
              </a:solidFill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 flipV="1">
            <a:off x="2630540" y="2176805"/>
            <a:ext cx="276380" cy="337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>
            <a:stCxn id="4" idx="3"/>
          </p:cNvCxnSpPr>
          <p:nvPr/>
        </p:nvCxnSpPr>
        <p:spPr>
          <a:xfrm>
            <a:off x="5035759" y="1472310"/>
            <a:ext cx="6136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V="1">
            <a:off x="6947942" y="3630111"/>
            <a:ext cx="312919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V="1">
            <a:off x="6949817" y="2393421"/>
            <a:ext cx="312919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V="1">
            <a:off x="6906720" y="1310380"/>
            <a:ext cx="380377" cy="262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flipV="1">
            <a:off x="2594001" y="5671265"/>
            <a:ext cx="312919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flipV="1">
            <a:off x="5748729" y="5608815"/>
            <a:ext cx="312919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สี่เหลี่ยมผืนผ้า 33"/>
          <p:cNvSpPr/>
          <p:nvPr/>
        </p:nvSpPr>
        <p:spPr>
          <a:xfrm>
            <a:off x="159271" y="4588226"/>
            <a:ext cx="2347834" cy="21660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ถวายความรู้ในการปรับเปลี่ยนพฤติกรรมในการป้องกันการเกิดโรคแก่พระสงฆ์กลุ่มเสี่ยง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2974611" y="4999892"/>
            <a:ext cx="2674804" cy="17306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แต่งตั้งพระสงฆ์ที่ได้ความรู้ด้านการส่งเสริมสุขภาพป้องกันโรคและจัดตั้งเป็น พระ </a:t>
            </a:r>
            <a:r>
              <a:rPr lang="th-TH" sz="28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อสว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095374" y="4725144"/>
            <a:ext cx="2879050" cy="200544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ติดตามประเมินพฤติกรรมพระสงฆ์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กลุ่มเสี่ยง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/ตรวจสุขภาพพระสงฆ์กลุ่มเสี่ยง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ทุก 3 เดือน (ก่อนและหลังดำเนินการ)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 flipV="1">
            <a:off x="5188159" y="2500851"/>
            <a:ext cx="560570" cy="616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endCxn id="8" idx="1"/>
          </p:cNvCxnSpPr>
          <p:nvPr/>
        </p:nvCxnSpPr>
        <p:spPr>
          <a:xfrm>
            <a:off x="5188159" y="3140436"/>
            <a:ext cx="478124" cy="464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84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0" y="0"/>
            <a:ext cx="9144000" cy="150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61" y="-99392"/>
            <a:ext cx="7454736" cy="105892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ประชุมชี้แจงการดำเนินงานระดับจังหวัด , ระดับเขต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SSJ\Documents\54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86" y="1501619"/>
            <a:ext cx="2880866" cy="19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" y="5645150"/>
            <a:ext cx="9182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SJ\Documents\54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3" y="3861047"/>
            <a:ext cx="2651002" cy="17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SJ\Documents\54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76" y="1501619"/>
            <a:ext cx="2720653" cy="19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SJ\Documents\543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3" y="1501620"/>
            <a:ext cx="2651002" cy="19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SJ\Documents\56053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81" y="3861047"/>
            <a:ext cx="2880866" cy="18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SJ\Documents\56052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76" y="3861047"/>
            <a:ext cx="2789224" cy="18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0" y="-11910"/>
            <a:ext cx="9144000" cy="150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7380" y="7519"/>
            <a:ext cx="7543092" cy="79682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Kick off 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12245" r="13483" b="14286"/>
          <a:stretch/>
        </p:blipFill>
        <p:spPr>
          <a:xfrm>
            <a:off x="179512" y="49967"/>
            <a:ext cx="2195736" cy="17965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" y="5645150"/>
            <a:ext cx="9182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SJ\Documents\kickoffmonk_๑๙๐๔๒๓_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6" y="1780497"/>
            <a:ext cx="2375906" cy="1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SJ\Documents\kickoffmonk_๑๙๐๔๒๓_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6" y="3823944"/>
            <a:ext cx="2375906" cy="17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SJ\Documents\kickoffmonk_๑๙๐๔๒๓_0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77" y="3835121"/>
            <a:ext cx="2435884" cy="1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SJ\Documents\kickoffmonk_๑๙๐๔๒๓_0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97" y="1780496"/>
            <a:ext cx="2375906" cy="16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SJ\Documents\อำเภอนาแกkick off_๑๙๐๔๒๓_0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77" y="1780496"/>
            <a:ext cx="2436401" cy="172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SJ\Documents\อำเภอนาแกkick off_๑๙๐๔๒๓_00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07" y="3823944"/>
            <a:ext cx="2406996" cy="1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18686" y="0"/>
            <a:ext cx="9144000" cy="150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6957" y="27537"/>
            <a:ext cx="9144000" cy="79682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จับคู่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วัด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รพ./รพสต.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" y="5661248"/>
            <a:ext cx="9180513" cy="1216116"/>
            <a:chOff x="-1" y="5661248"/>
            <a:chExt cx="9180513" cy="1216116"/>
          </a:xfrm>
        </p:grpSpPr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661248"/>
              <a:ext cx="4590687" cy="1201301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825" y="5676063"/>
              <a:ext cx="4590687" cy="1201301"/>
            </a:xfrm>
            <a:prstGeom prst="rect">
              <a:avLst/>
            </a:prstGeom>
          </p:spPr>
        </p:pic>
      </p:grp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32648"/>
              </p:ext>
            </p:extLst>
          </p:nvPr>
        </p:nvGraphicFramePr>
        <p:xfrm>
          <a:off x="377358" y="1474691"/>
          <a:ext cx="8424934" cy="3917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809"/>
                <a:gridCol w="1282809"/>
                <a:gridCol w="1282809"/>
                <a:gridCol w="1282809"/>
                <a:gridCol w="1282809"/>
                <a:gridCol w="2010889"/>
              </a:tblGrid>
              <a:tr h="49674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สรุปผลการดำเนินงานขับเคลื่อนธรรมนูญสุขภาพพระสงฆ์แห่งชาติสู่พื้นที่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00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จำนวนรพ/รพ.สต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วัดส่งเสริมสุขภาพ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พระคิ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ลานุ</a:t>
                      </a:r>
                      <a:r>
                        <a:rPr lang="th-TH" sz="20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ปัฏฐาก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</a:t>
                      </a:r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กาฬ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เลย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141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141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พระคิ</a:t>
                      </a:r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ลานุ</a:t>
                      </a:r>
                      <a:r>
                        <a:rPr lang="th-TH" sz="24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ปัฏฐาก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ไม่อยู่ใน 1วัด1 รพ./รพสต.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อุดรธานี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231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231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185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185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0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14" marR="8114" marT="8114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4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18686" y="0"/>
            <a:ext cx="9144000" cy="150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6957" y="27537"/>
            <a:ext cx="9144000" cy="79682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ตรวจคัดกรองสุขภาพ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" y="5661248"/>
            <a:ext cx="9180513" cy="1216116"/>
            <a:chOff x="-1" y="5661248"/>
            <a:chExt cx="9180513" cy="1216116"/>
          </a:xfrm>
        </p:grpSpPr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661248"/>
              <a:ext cx="4590687" cy="1201301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825" y="5676063"/>
              <a:ext cx="4590687" cy="1201301"/>
            </a:xfrm>
            <a:prstGeom prst="rect">
              <a:avLst/>
            </a:prstGeom>
          </p:spPr>
        </p:pic>
      </p:grpSp>
      <p:pic>
        <p:nvPicPr>
          <p:cNvPr id="3074" name="Picture 2" descr="C:\Users\SSJ\Documents\69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49" y="2996952"/>
            <a:ext cx="2437749" cy="1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ฝ่ายส่งเสริมสุขภาพ สสจ.นครพนม\สุขภาพพระสงฆ์\วัดส่งเสริมสุขภาพ\ข้อมูลวัดศรีเทพ\ภาพวัด\29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20" y="1052736"/>
            <a:ext cx="2430774" cy="18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J\Documents\ภาพพระสงฆ์\689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88" y="5034181"/>
            <a:ext cx="24592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837229"/>
              </p:ext>
            </p:extLst>
          </p:nvPr>
        </p:nvGraphicFramePr>
        <p:xfrm>
          <a:off x="395536" y="1147975"/>
          <a:ext cx="5580840" cy="256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6" name="Picture 2" descr="C:\Users\SSJ\Documents\8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0" y="3834169"/>
            <a:ext cx="4464496" cy="29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14500"/>
            <a:ext cx="3584426" cy="193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" y="4911482"/>
            <a:ext cx="2771800" cy="191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6" y="1916831"/>
            <a:ext cx="2787774" cy="185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01" y="3645024"/>
            <a:ext cx="3568452" cy="18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4" y="5456734"/>
            <a:ext cx="1816174" cy="14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48" y="5456734"/>
            <a:ext cx="1984275" cy="14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1709" y="4765713"/>
            <a:ext cx="1628801" cy="255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2843213" y="44450"/>
            <a:ext cx="3513137" cy="1512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อบรมปรับเปลี่ยนพฤติกรรม</a:t>
            </a:r>
          </a:p>
          <a:p>
            <a:pPr algn="ctr" eaLnBrk="1" hangingPunct="1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หลักสูตร 1 วัน</a:t>
            </a:r>
          </a:p>
          <a:p>
            <a:pPr algn="ctr" eaLnBrk="1" hangingPunct="1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ช่วงเดือนกุมภาพันธ์ 2562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774893"/>
            <a:ext cx="2771797" cy="14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771801" cy="168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" y="1602756"/>
            <a:ext cx="278777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/>
          <a:stretch/>
        </p:blipFill>
        <p:spPr>
          <a:xfrm>
            <a:off x="27718" y="3159310"/>
            <a:ext cx="2765927" cy="181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33642"/>
          <a:stretch/>
        </p:blipFill>
        <p:spPr>
          <a:xfrm>
            <a:off x="6372202" y="0"/>
            <a:ext cx="2879808" cy="191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18686" y="0"/>
            <a:ext cx="9144000" cy="150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6957" y="27537"/>
            <a:ext cx="9144000" cy="79682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ผลการปรับเปลี่ยนพฤติกรรม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" y="5661248"/>
            <a:ext cx="9180513" cy="1216116"/>
            <a:chOff x="-1" y="5661248"/>
            <a:chExt cx="9180513" cy="1216116"/>
          </a:xfrm>
        </p:grpSpPr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661248"/>
              <a:ext cx="4590687" cy="1201301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825" y="5676063"/>
              <a:ext cx="4590687" cy="1201301"/>
            </a:xfrm>
            <a:prstGeom prst="rect">
              <a:avLst/>
            </a:prstGeom>
          </p:spPr>
        </p:pic>
      </p:grp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170152"/>
            <a:ext cx="2348135" cy="170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5" y="5170153"/>
            <a:ext cx="2252267" cy="168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test02\Desktop\168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56486"/>
            <a:ext cx="2162904" cy="162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68824"/>
              </p:ext>
            </p:extLst>
          </p:nvPr>
        </p:nvGraphicFramePr>
        <p:xfrm>
          <a:off x="1275985" y="1110597"/>
          <a:ext cx="6629401" cy="4059555"/>
        </p:xfrm>
        <a:graphic>
          <a:graphicData uri="http://schemas.openxmlformats.org/drawingml/2006/table">
            <a:tbl>
              <a:tblPr/>
              <a:tblGrid>
                <a:gridCol w="922599"/>
                <a:gridCol w="970156"/>
                <a:gridCol w="789441"/>
                <a:gridCol w="789441"/>
                <a:gridCol w="789441"/>
                <a:gridCol w="789441"/>
                <a:gridCol w="789441"/>
                <a:gridCol w="789441"/>
              </a:tblGrid>
              <a:tr h="33680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กลุ่มเสี่ยงรับการปรับเปลี่ยนพฤติกรรมสุขภาพ 6 เดือน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จำนวนพระ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ก่อนดำเนินการ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หลังดำเนินการ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เข้าร่วมโครงการ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เสี่ยงน้อย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เสี่ยงปานกลาง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เสี่ยงสูง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เสี่ยงน้อย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เสี่ยงปานกลาง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เสี่ยงสูง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9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>
          <a:xfrm>
            <a:off x="18686" y="0"/>
            <a:ext cx="9144000" cy="150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6957" y="27537"/>
            <a:ext cx="9144000" cy="79682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วัดส่งเสริมสุขภาพ/พระ </a:t>
            </a:r>
            <a:r>
              <a:rPr lang="th-TH" sz="5400" b="1" dirty="0" err="1" smtClean="0">
                <a:latin typeface="TH SarabunPSK" pitchFamily="34" charset="-34"/>
                <a:cs typeface="TH SarabunPSK" pitchFamily="34" charset="-34"/>
              </a:rPr>
              <a:t>อสว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" y="5661248"/>
            <a:ext cx="9180513" cy="1216116"/>
            <a:chOff x="-1" y="5661248"/>
            <a:chExt cx="9180513" cy="1216116"/>
          </a:xfrm>
        </p:grpSpPr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661248"/>
              <a:ext cx="4590687" cy="1201301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825" y="5676063"/>
              <a:ext cx="4590687" cy="1201301"/>
            </a:xfrm>
            <a:prstGeom prst="rect">
              <a:avLst/>
            </a:prstGeom>
          </p:spPr>
        </p:pic>
      </p:grpSp>
      <p:pic>
        <p:nvPicPr>
          <p:cNvPr id="3078" name="Picture 6" descr="C:\Users\SSJ\Documents\ภาพพระสงฆ์\S__9855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59" y="1070044"/>
            <a:ext cx="2376264" cy="18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SJ\Documents\ภาพพระสงฆ์\S__9855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59" y="4941168"/>
            <a:ext cx="24466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:\ฝ่ายส่งเสริมสุขภาพ สสจ.นครพนม\สุขภาพพระสงฆ์\วัดส่งเสริมสุขภาพ\ข้อมูลวัดศรีเทพ\ภาพวัด\600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02" y="3068960"/>
            <a:ext cx="236322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59857"/>
              </p:ext>
            </p:extLst>
          </p:nvPr>
        </p:nvGraphicFramePr>
        <p:xfrm>
          <a:off x="899592" y="10700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แผนภูมิ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32951"/>
              </p:ext>
            </p:extLst>
          </p:nvPr>
        </p:nvGraphicFramePr>
        <p:xfrm>
          <a:off x="971600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936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469</Words>
  <Application>Microsoft Office PowerPoint</Application>
  <PresentationFormat>นำเสนอทางหน้าจอ (4:3)</PresentationFormat>
  <Paragraphs>195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Office Theme</vt:lpstr>
      <vt:lpstr>งานนำเสนอ PowerPoint</vt:lpstr>
      <vt:lpstr>งานนำเสนอ PowerPoint</vt:lpstr>
      <vt:lpstr>ประชุมชี้แจงการดำเนินงานระดับจังหวัด , ระดับเขต</vt:lpstr>
      <vt:lpstr>Kick off โครงการ</vt:lpstr>
      <vt:lpstr>จับคู่ 1 วัด 1 รพ./รพสต.</vt:lpstr>
      <vt:lpstr>ตรวจคัดกรองสุขภาพ</vt:lpstr>
      <vt:lpstr>งานนำเสนอ PowerPoint</vt:lpstr>
      <vt:lpstr>ผลการปรับเปลี่ยนพฤติกรรม</vt:lpstr>
      <vt:lpstr>วัดส่งเสริมสุขภาพ/พระ อสว</vt:lpstr>
      <vt:lpstr>เวทีขับเคลื่อน/แถลงข่าว</vt:lpstr>
      <vt:lpstr>ปัญหาและอุปสรรค</vt:lpstr>
      <vt:lpstr>Best practice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NCD124</dc:creator>
  <cp:lastModifiedBy>SSJ</cp:lastModifiedBy>
  <cp:revision>244</cp:revision>
  <cp:lastPrinted>2019-04-21T07:27:01Z</cp:lastPrinted>
  <dcterms:created xsi:type="dcterms:W3CDTF">2017-06-20T08:01:34Z</dcterms:created>
  <dcterms:modified xsi:type="dcterms:W3CDTF">2019-08-14T06:25:21Z</dcterms:modified>
</cp:coreProperties>
</file>